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33"/>
  </p:notesMasterIdLst>
  <p:handoutMasterIdLst>
    <p:handoutMasterId r:id="rId34"/>
  </p:handoutMasterIdLst>
  <p:sldIdLst>
    <p:sldId id="258" r:id="rId9"/>
    <p:sldId id="259" r:id="rId10"/>
    <p:sldId id="260" r:id="rId11"/>
    <p:sldId id="261" r:id="rId12"/>
    <p:sldId id="282" r:id="rId13"/>
    <p:sldId id="283" r:id="rId14"/>
    <p:sldId id="262" r:id="rId15"/>
    <p:sldId id="263" r:id="rId16"/>
    <p:sldId id="264" r:id="rId17"/>
    <p:sldId id="265" r:id="rId18"/>
    <p:sldId id="266" r:id="rId19"/>
    <p:sldId id="268" r:id="rId20"/>
    <p:sldId id="269" r:id="rId21"/>
    <p:sldId id="270" r:id="rId22"/>
    <p:sldId id="280" r:id="rId23"/>
    <p:sldId id="271" r:id="rId24"/>
    <p:sldId id="28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  <p:embeddedFontLst>
    <p:embeddedFont>
      <p:font typeface="Super Grotesk Offc Pro" panose="020B0504020101020102" pitchFamily="34" charset="0"/>
      <p:regular r:id="rId35"/>
    </p:embeddedFont>
  </p:embeddedFontLst>
  <p:custDataLst>
    <p:tags r:id="rId36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3" autoAdjust="0"/>
    <p:restoredTop sz="94613"/>
  </p:normalViewPr>
  <p:slideViewPr>
    <p:cSldViewPr showGuides="1">
      <p:cViewPr varScale="1">
        <p:scale>
          <a:sx n="116" d="100"/>
          <a:sy n="116" d="100"/>
        </p:scale>
        <p:origin x="84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gs" Target="tags/tag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15/09/2017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15/09/2017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Active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06" y="2084581"/>
            <a:ext cx="3498147" cy="3505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4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Converters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72592"/>
            <a:ext cx="2827694" cy="35814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0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installs 14 Day Churn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18" y="1524000"/>
            <a:ext cx="3304124" cy="40891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3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Days Progression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00200"/>
            <a:ext cx="4030474" cy="4038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2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Games End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13" y="1431693"/>
            <a:ext cx="4867851" cy="486785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Paying Users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27859"/>
            <a:ext cx="3566720" cy="357391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8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Gross Bookings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16723" y="1608549"/>
            <a:ext cx="5436000" cy="428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23" y="2142273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Episode Difficulty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22" y="1110602"/>
            <a:ext cx="3369342" cy="50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Messages sent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59" y="2573383"/>
            <a:ext cx="3211618" cy="3657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79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bars Spent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99231"/>
            <a:ext cx="3650225" cy="365758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50800"/>
            <a:ext cx="12192000" cy="145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Performance Managers’ Case 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19400"/>
            <a:ext cx="10820355" cy="3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Gross Bookings of first 10 Transactions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38800" y="1772816"/>
            <a:ext cx="6144580" cy="4284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501" y="3352800"/>
            <a:ext cx="2513757" cy="355574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0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Incremental Bookings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57504"/>
            <a:ext cx="3422101" cy="3429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76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Ends for Payers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38400"/>
            <a:ext cx="3735046" cy="319416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Paying Users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2816"/>
            <a:ext cx="3962400" cy="39624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2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Active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51" y="1933616"/>
            <a:ext cx="2128458" cy="3962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5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Farm Heroes Saga Healing Lives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3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Problem Statement (Context)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5380" y="1143000"/>
            <a:ext cx="1167662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Lives healing system is a feature in Farm Heroes Saga (FHS) that represents the energy a user needs to play the game. The characteristics of the system are:</a:t>
            </a:r>
          </a:p>
          <a:p>
            <a:r>
              <a:rPr lang="en-US" dirty="0" smtClean="0"/>
              <a:t>After installing, the player is given 5 lives, the maximum number of lives a player can have at any moment;</a:t>
            </a:r>
          </a:p>
          <a:p>
            <a:r>
              <a:rPr lang="en-US" dirty="0" smtClean="0"/>
              <a:t>Whenever failing a level, the player loses one life and a count down starts to measure when that life is regenerated;</a:t>
            </a:r>
          </a:p>
          <a:p>
            <a:r>
              <a:rPr lang="en-US" dirty="0" smtClean="0"/>
              <a:t>If at any point the player loses the last life, they are given the opportunity to purchase additional lives for an amount of gold bars.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 assess the impact of a reduced regeneration time, FHS tested whether players should wait 30 minutes or 5 minutes for a life to be refilled.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the file attached, the results for a series of metrics are reported. Based on the data, </a:t>
            </a:r>
            <a:r>
              <a:rPr lang="en-US" dirty="0" smtClean="0">
                <a:solidFill>
                  <a:schemeClr val="accent1"/>
                </a:solidFill>
              </a:rPr>
              <a:t>extract as much information as possible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and present it in a clear, concise way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/>
                </a:solidFill>
              </a:rPr>
              <a:t>together with a recommendation </a:t>
            </a:r>
            <a:r>
              <a:rPr lang="en-US" dirty="0" smtClean="0"/>
              <a:t>on which group (30 minutes or 5 minutes) to be the final implementation </a:t>
            </a:r>
            <a:r>
              <a:rPr lang="en-US" dirty="0" smtClean="0">
                <a:solidFill>
                  <a:srgbClr val="FA4092"/>
                </a:solidFill>
              </a:rPr>
              <a:t>and future analyses or tests</a:t>
            </a:r>
            <a:r>
              <a:rPr lang="en-US" dirty="0" smtClean="0"/>
              <a:t> you would want to run.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529278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 - Players that installed the game in a day and return in the game the next day;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 - Players </a:t>
            </a:r>
            <a:r>
              <a:rPr lang="en-US" dirty="0"/>
              <a:t>that installed the game in a day and return in the game </a:t>
            </a:r>
            <a:r>
              <a:rPr lang="en-US" dirty="0" smtClean="0"/>
              <a:t>in the 7</a:t>
            </a:r>
            <a:r>
              <a:rPr lang="en-US" baseline="30000" dirty="0" smtClean="0"/>
              <a:t>th</a:t>
            </a:r>
            <a:r>
              <a:rPr lang="en-US" dirty="0" smtClean="0"/>
              <a:t> day;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 Retention - Players that installed the game in a day and return in the game in the </a:t>
            </a: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</a:t>
            </a:r>
            <a:r>
              <a:rPr lang="en-US" dirty="0" smtClean="0"/>
              <a:t>;</a:t>
            </a:r>
          </a:p>
          <a:p>
            <a:r>
              <a:rPr lang="en-US" dirty="0" smtClean="0"/>
              <a:t>Daily Active Users – All players that opened the game in any given day;</a:t>
            </a:r>
          </a:p>
          <a:p>
            <a:r>
              <a:rPr lang="en-US" dirty="0" smtClean="0"/>
              <a:t>Daily Converters – All players that purchased for the first time in a given day;</a:t>
            </a:r>
          </a:p>
          <a:p>
            <a:r>
              <a:rPr lang="en-US" dirty="0" smtClean="0"/>
              <a:t>New Installs 14 Day Churn – The number of players that installed the game in a day and churned in 14 days or less;</a:t>
            </a:r>
          </a:p>
          <a:p>
            <a:r>
              <a:rPr lang="en-US" dirty="0" smtClean="0"/>
              <a:t>Churner – A player that stopped playing the game for a longer period of time;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Progression – The maximum level a player reached in 14 days since installing the game;</a:t>
            </a:r>
          </a:p>
          <a:p>
            <a:r>
              <a:rPr lang="en-US" dirty="0" smtClean="0"/>
              <a:t>Daily Game Ends – The total number of game rounds played in a day;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19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Daily Paying Users – The total number of players that performed at least 1 transaction in a given day;</a:t>
            </a:r>
          </a:p>
          <a:p>
            <a:r>
              <a:rPr lang="en-US" dirty="0" smtClean="0"/>
              <a:t>Daily Gross Bookings – The total amount of money accounted from transactions in a day;</a:t>
            </a:r>
          </a:p>
          <a:p>
            <a:r>
              <a:rPr lang="en-US" dirty="0" smtClean="0"/>
              <a:t>Episode Difficulty – The number of attempts per player needed to complete an episode;</a:t>
            </a:r>
          </a:p>
          <a:p>
            <a:r>
              <a:rPr lang="en-US" dirty="0" smtClean="0"/>
              <a:t>Daily Messages Sent – The total number of messages sent in a day;</a:t>
            </a:r>
          </a:p>
          <a:p>
            <a:r>
              <a:rPr lang="en-US" dirty="0" smtClean="0"/>
              <a:t>Gold Bars Spent – The sum of all gold bars spent by all players for their purchases;</a:t>
            </a:r>
          </a:p>
          <a:p>
            <a:r>
              <a:rPr lang="en-US" dirty="0" smtClean="0"/>
              <a:t>Gross Bookings from first 10 Transactions – The amount of money accounted by each transaction number;</a:t>
            </a:r>
          </a:p>
          <a:p>
            <a:r>
              <a:rPr lang="en-US" dirty="0" smtClean="0"/>
              <a:t>Network Incremental Bookings – The additional revenue created for the network;</a:t>
            </a:r>
          </a:p>
          <a:p>
            <a:r>
              <a:rPr lang="en-US" dirty="0" smtClean="0"/>
              <a:t>Game Ends for Payers – The total number of game rounds played by paying users;</a:t>
            </a:r>
          </a:p>
          <a:p>
            <a:r>
              <a:rPr lang="en-US" dirty="0" smtClean="0"/>
              <a:t>Daily Active Payers – The number of players that paid at least once in the last 30 days and opened the game in a given day;</a:t>
            </a:r>
          </a:p>
          <a:p>
            <a:r>
              <a:rPr lang="en-US" dirty="0" smtClean="0"/>
              <a:t>Weekly Active Users – The number of players that opened the game in a given week.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11512"/>
            <a:ext cx="4650513" cy="37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4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867400" y="1772816"/>
            <a:ext cx="5915980" cy="428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90436"/>
            <a:ext cx="3276600" cy="3276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5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74084"/>
            <a:ext cx="2383935" cy="4572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45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208096-0A2A-4640-A57B-F10E522164E3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238A18F-14AD-4180-9E85-46130FCDB8CB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3E4CCF-EEA9-4FC9-8EC4-A7C1F1E93011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7D294B6-E989-465A-A928-BD41C8DDED9F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5ECCDA74-4262-4929-A038-C9B7828B1199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8DBAC87-0C6F-4637-AF3A-BD09885D1E41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6198C458-0EBA-4881-9236-8F6CB70D0C62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ACBB74D-40D4-4787-960D-7A85C1ED3B23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</Template>
  <TotalTime>928</TotalTime>
  <Words>669</Words>
  <Application>Microsoft Office PowerPoint</Application>
  <PresentationFormat>Widescreen</PresentationFormat>
  <Paragraphs>77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Super Grotesk Offc Pro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Microsoft Excel Worksheet</vt:lpstr>
      <vt:lpstr>PowerPoint Presentation</vt:lpstr>
      <vt:lpstr>Business Performance Managers’ Case Study</vt:lpstr>
      <vt:lpstr>Farm Heroes Saga Healing Lives Test</vt:lpstr>
      <vt:lpstr>Problem Statement (Context)</vt:lpstr>
      <vt:lpstr>Definitions and notions</vt:lpstr>
      <vt:lpstr>Definitions and notions</vt:lpstr>
      <vt:lpstr>2nd Day Retention</vt:lpstr>
      <vt:lpstr>7th Day Retention</vt:lpstr>
      <vt:lpstr>14th Day Retention</vt:lpstr>
      <vt:lpstr>Daily Active Users</vt:lpstr>
      <vt:lpstr>Daily Converters</vt:lpstr>
      <vt:lpstr>New installs 14 Day Churn</vt:lpstr>
      <vt:lpstr>14th Days Progression</vt:lpstr>
      <vt:lpstr>Daily Games End </vt:lpstr>
      <vt:lpstr>Daily Paying Users</vt:lpstr>
      <vt:lpstr>Daily Gross Bookings</vt:lpstr>
      <vt:lpstr>Episode Difficulty</vt:lpstr>
      <vt:lpstr>Daily Messages sent</vt:lpstr>
      <vt:lpstr>Gold bars Spent</vt:lpstr>
      <vt:lpstr>Gross Bookings of first 10 Transactions</vt:lpstr>
      <vt:lpstr>Network Incremental Bookings</vt:lpstr>
      <vt:lpstr>Game Ends for Payers</vt:lpstr>
      <vt:lpstr>Active Paying Users</vt:lpstr>
      <vt:lpstr>Weekly Active Users</vt:lpstr>
    </vt:vector>
  </TitlesOfParts>
  <Company>King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Puiu Fatulescu</dc:creator>
  <cp:lastModifiedBy>Yan Dou</cp:lastModifiedBy>
  <cp:revision>56</cp:revision>
  <cp:lastPrinted>2015-11-04T13:26:34Z</cp:lastPrinted>
  <dcterms:created xsi:type="dcterms:W3CDTF">2017-07-05T12:46:16Z</dcterms:created>
  <dcterms:modified xsi:type="dcterms:W3CDTF">2017-09-15T13:26:26Z</dcterms:modified>
</cp:coreProperties>
</file>